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slideshow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2"/>
  </p:notesMasterIdLst>
  <p:sldIdLst>
    <p:sldId id="296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9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5" r:id="rId33"/>
    <p:sldId id="291" r:id="rId34"/>
    <p:sldId id="292" r:id="rId35"/>
    <p:sldId id="273" r:id="rId36"/>
    <p:sldId id="274" r:id="rId37"/>
    <p:sldId id="293" r:id="rId38"/>
    <p:sldId id="294" r:id="rId39"/>
    <p:sldId id="259" r:id="rId40"/>
    <p:sldId id="297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5B"/>
    <a:srgbClr val="FFFFCC"/>
    <a:srgbClr val="00CC66"/>
    <a:srgbClr val="FF0000"/>
    <a:srgbClr val="FF33CC"/>
    <a:srgbClr val="CC0099"/>
    <a:srgbClr val="2929F9"/>
    <a:srgbClr val="E383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4" autoAdjust="0"/>
    <p:restoredTop sz="99429" autoAdjust="0"/>
  </p:normalViewPr>
  <p:slideViewPr>
    <p:cSldViewPr>
      <p:cViewPr>
        <p:scale>
          <a:sx n="70" d="100"/>
          <a:sy n="70" d="100"/>
        </p:scale>
        <p:origin x="-14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5D7B5F-CD50-441A-BF30-515384B05A57}" type="datetimeFigureOut">
              <a:rPr lang="ru-RU"/>
              <a:pPr>
                <a:defRPr/>
              </a:pPr>
              <a:t>15.07.2021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DFBF25-8F86-4189-8EC8-9283F50CE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1C0980-4145-4263-AAED-9003A89668B3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230BD9-8562-4841-95E6-B1FBB62BC880}" type="slidenum">
              <a:rPr lang="ru-RU" altLang="ru-RU" smtClean="0"/>
              <a:pPr/>
              <a:t>40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1E091-B40E-4F88-A2DC-60AC877BD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EE57-A195-4D95-A18C-8EF8CC0CD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C7FC-8605-4640-8012-925FDBD84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CFCB0-B6B7-4144-BE3F-0FF285E8E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66E92-42BD-4ABA-BB2C-67CA8C36B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975D-706B-45F4-BF13-95202C637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F7F6-D820-4B69-90AA-3392F8ABF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6C14-070E-4A19-B9ED-9597BDE86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85A9-8C1D-4EC6-9F0D-A75AB85CE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D44E-7214-4D5F-8135-A7B059711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F133-345D-4004-86D6-863DFB853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1858-B25A-4458-9EAC-85222203A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07E996B-5116-4326-8993-CBDCADD13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38" r:id="rId4"/>
    <p:sldLayoutId id="2147484047" r:id="rId5"/>
    <p:sldLayoutId id="2147484039" r:id="rId6"/>
    <p:sldLayoutId id="2147484040" r:id="rId7"/>
    <p:sldLayoutId id="2147484048" r:id="rId8"/>
    <p:sldLayoutId id="2147484041" r:id="rId9"/>
    <p:sldLayoutId id="2147484042" r:id="rId10"/>
    <p:sldLayoutId id="2147484043" r:id="rId11"/>
    <p:sldLayoutId id="21474840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s53.radikal.ru/i141/0811/4b/96d2d8440ec9.png" TargetMode="External"/><Relationship Id="rId3" Type="http://schemas.openxmlformats.org/officeDocument/2006/relationships/hyperlink" Target="http://nevseoboi.com.ua/uploads/posts/2009-12/1262109750_mitsubishi_lancer_evolution_x_4.jpg" TargetMode="External"/><Relationship Id="rId7" Type="http://schemas.openxmlformats.org/officeDocument/2006/relationships/hyperlink" Target="http://s.66.ru/new66/news/6c/97/9b/83/6c979b83_resizedScaled_230to178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4.ac-images.myspacecdn.com/02023/48/49/2023159484_l.gif" TargetMode="External"/><Relationship Id="rId5" Type="http://schemas.openxmlformats.org/officeDocument/2006/relationships/hyperlink" Target="http://www.vesberdsk.ru/articles/files/2010/11/43-skoraja.jpg" TargetMode="External"/><Relationship Id="rId10" Type="http://schemas.openxmlformats.org/officeDocument/2006/relationships/hyperlink" Target="http://www.muravlenko.com/uploads/posts/2008-09/1222319886_image001.png" TargetMode="External"/><Relationship Id="rId4" Type="http://schemas.openxmlformats.org/officeDocument/2006/relationships/hyperlink" Target="http://podberi-velik.ru/aimg/content/88df7255b686f402a03142bfb8ee972e18a08cc1.jpg" TargetMode="External"/><Relationship Id="rId9" Type="http://schemas.openxmlformats.org/officeDocument/2006/relationships/hyperlink" Target="http://arstyle.org/uploads/posts/2009-08/1250336488_boat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778" y="1196752"/>
            <a:ext cx="7138301" cy="30469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1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solidFill>
                  <a:srgbClr val="CC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Викторина -</a:t>
            </a:r>
          </a:p>
          <a:p>
            <a:pPr algn="ctr">
              <a:defRPr/>
            </a:pPr>
            <a:r>
              <a:rPr lang="ru-RU" sz="9600" b="1" spc="50" dirty="0">
                <a:ln w="11430"/>
                <a:solidFill>
                  <a:srgbClr val="CC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Знаем ПДД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550" y="1844675"/>
            <a:ext cx="7345363" cy="2879725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2929F9"/>
                </a:solidFill>
              </a:rPr>
              <a:t>Что надо проверить у велосипеда в первую очередь перед поездкой?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Знаки велосипеда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1887538" y="2441575"/>
            <a:ext cx="1963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592796"/>
            <a:ext cx="3024336" cy="122413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-612775" y="1779588"/>
            <a:ext cx="439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        С 14 лет</a:t>
            </a:r>
          </a:p>
        </p:txBody>
      </p:sp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5075" y="2368550"/>
            <a:ext cx="4087813" cy="4489450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Знаки велосипеда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2420888"/>
            <a:ext cx="3456384" cy="1368152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000000"/>
                </a:solidFill>
              </a:rPr>
              <a:t>Тормоза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Знаки велосипеда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3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060848"/>
            <a:ext cx="7344816" cy="2808312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Нужно ли в темное время суток велосипедисту включать фонарь, ведь у велосипеда нет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как у машины фар?</a:t>
            </a:r>
            <a:endParaRPr lang="ru-RU" sz="3600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Знаки велосипеда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3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628800"/>
            <a:ext cx="7920880" cy="331236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Нельзя ездить в темное время суток без фонаря, даже на велосипеде!</a:t>
            </a:r>
            <a:endParaRPr lang="ru-RU" sz="3600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Знаки велосипеда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22531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2988" y="1269454"/>
            <a:ext cx="7057404" cy="518457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000" b="1" dirty="0">
                <a:solidFill>
                  <a:srgbClr val="000000"/>
                </a:solidFill>
              </a:rPr>
              <a:t>Какой из перечисленных дорожных знаков лишний?</a:t>
            </a:r>
          </a:p>
          <a:p>
            <a:pPr>
              <a:buFontTx/>
              <a:buChar char="•"/>
              <a:defRPr/>
            </a:pPr>
            <a:r>
              <a:rPr lang="ru-RU" sz="3000" b="1" dirty="0">
                <a:solidFill>
                  <a:srgbClr val="00B050"/>
                </a:solidFill>
              </a:rPr>
              <a:t>Прочие опасности; </a:t>
            </a:r>
          </a:p>
          <a:p>
            <a:pPr>
              <a:defRPr/>
            </a:pPr>
            <a:endParaRPr lang="ru-RU" sz="3000" b="1" dirty="0">
              <a:solidFill>
                <a:srgbClr val="00B050"/>
              </a:solidFill>
            </a:endParaRPr>
          </a:p>
          <a:p>
            <a:pPr>
              <a:buFontTx/>
              <a:buChar char="•"/>
              <a:defRPr/>
            </a:pPr>
            <a:r>
              <a:rPr lang="ru-RU" sz="3000" b="1" dirty="0">
                <a:solidFill>
                  <a:srgbClr val="00B050"/>
                </a:solidFill>
              </a:rPr>
              <a:t>Крутой поворот;</a:t>
            </a:r>
          </a:p>
          <a:p>
            <a:pPr>
              <a:defRPr/>
            </a:pPr>
            <a:endParaRPr lang="ru-RU" sz="3000" b="1" dirty="0">
              <a:solidFill>
                <a:srgbClr val="00B050"/>
              </a:solidFill>
            </a:endParaRPr>
          </a:p>
          <a:p>
            <a:pPr>
              <a:buFontTx/>
              <a:buChar char="•"/>
              <a:defRPr/>
            </a:pPr>
            <a:r>
              <a:rPr lang="ru-RU" sz="3000" b="1" dirty="0">
                <a:solidFill>
                  <a:srgbClr val="00B050"/>
                </a:solidFill>
              </a:rPr>
              <a:t>Дорожные работы;</a:t>
            </a:r>
          </a:p>
          <a:p>
            <a:pPr>
              <a:defRPr/>
            </a:pPr>
            <a:endParaRPr lang="ru-RU" sz="3000" b="1" dirty="0">
              <a:solidFill>
                <a:srgbClr val="00B050"/>
              </a:solidFill>
            </a:endParaRPr>
          </a:p>
          <a:p>
            <a:pPr>
              <a:buFontTx/>
              <a:buChar char="•"/>
              <a:defRPr/>
            </a:pPr>
            <a:r>
              <a:rPr lang="ru-RU" sz="3000" b="1" dirty="0">
                <a:solidFill>
                  <a:srgbClr val="00B050"/>
                </a:solidFill>
              </a:rPr>
              <a:t>Обгон запрещен.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 l="21661" t="15974" r="27264" b="29811"/>
          <a:stretch>
            <a:fillRect/>
          </a:stretch>
        </p:blipFill>
        <p:spPr bwMode="auto">
          <a:xfrm>
            <a:off x="4892675" y="2447925"/>
            <a:ext cx="11525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print"/>
          <a:srcRect t="19444" r="53957" b="23770"/>
          <a:stretch>
            <a:fillRect/>
          </a:stretch>
        </p:blipFill>
        <p:spPr bwMode="auto">
          <a:xfrm>
            <a:off x="4457700" y="3460750"/>
            <a:ext cx="12112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5" cstate="print"/>
          <a:srcRect l="7790" t="10487" r="9074" b="29852"/>
          <a:stretch>
            <a:fillRect/>
          </a:stretch>
        </p:blipFill>
        <p:spPr bwMode="auto">
          <a:xfrm>
            <a:off x="4878388" y="4476750"/>
            <a:ext cx="11430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6925" y="5510213"/>
            <a:ext cx="106203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23555" name="WordArt 7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412776"/>
            <a:ext cx="7056784" cy="288032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</a:rPr>
              <a:t>Прочие опасности (Предупреждающий знак).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</a:rPr>
              <a:t>Крутой поворот (Предупреждающий знак).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</a:rPr>
              <a:t>Дорожные работы (Предупреждающий знак).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</a:rPr>
              <a:t>Обгон запрещен (Запрещающий знак)</a:t>
            </a:r>
          </a:p>
        </p:txBody>
      </p:sp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005263"/>
            <a:ext cx="27352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24579" name="WordArt 6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23903" y="2166684"/>
            <a:ext cx="4032448" cy="331236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24583" name="Прямоугольник 5"/>
          <p:cNvSpPr>
            <a:spLocks noChangeArrowheads="1"/>
          </p:cNvSpPr>
          <p:nvPr/>
        </p:nvSpPr>
        <p:spPr bwMode="auto">
          <a:xfrm>
            <a:off x="3419475" y="2636838"/>
            <a:ext cx="259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B050"/>
                </a:solidFill>
              </a:rPr>
              <a:t>Разгадай ребус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6924" y="3160132"/>
            <a:ext cx="5501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619500" y="3941763"/>
            <a:ext cx="1944688" cy="215900"/>
          </a:xfrm>
          <a:prstGeom prst="flowChartPunchedTape">
            <a:avLst/>
          </a:prstGeom>
          <a:solidFill>
            <a:srgbClr val="FFFFCC"/>
          </a:solidFill>
          <a:ln>
            <a:solidFill>
              <a:srgbClr val="FFD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96924" y="3970428"/>
            <a:ext cx="6864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25603" name="WordArt 6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1772816"/>
            <a:ext cx="6192688" cy="410445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3970428"/>
            <a:ext cx="5501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3970428"/>
            <a:ext cx="6864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04310" y="3970428"/>
            <a:ext cx="12234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</a:t>
            </a:r>
          </a:p>
        </p:txBody>
      </p:sp>
      <p:pic>
        <p:nvPicPr>
          <p:cNvPr id="25609" name="Picture 9" descr="https://khersondaily.com/storage/news/original/18ceeb85cf39c0b2837da0268699a967.jpg"/>
          <p:cNvPicPr>
            <a:picLocks noChangeAspect="1" noChangeArrowheads="1"/>
          </p:cNvPicPr>
          <p:nvPr/>
        </p:nvPicPr>
        <p:blipFill>
          <a:blip r:embed="rId3" cstate="print"/>
          <a:srcRect l="16995" t="7164" r="16254" b="11041"/>
          <a:stretch>
            <a:fillRect/>
          </a:stretch>
        </p:blipFill>
        <p:spPr bwMode="auto">
          <a:xfrm>
            <a:off x="3622675" y="1960563"/>
            <a:ext cx="218598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12587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0069 L -0.13195 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3</a:t>
            </a:r>
          </a:p>
        </p:txBody>
      </p:sp>
      <p:sp>
        <p:nvSpPr>
          <p:cNvPr id="26627" name="WordArt 8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412776"/>
            <a:ext cx="8496944" cy="504056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755650" y="1989138"/>
            <a:ext cx="85693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/>
              <a:t>Какое из этих сочетаний не из области Правил дорожного движения?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3200">
                <a:solidFill>
                  <a:srgbClr val="00B050"/>
                </a:solidFill>
              </a:rPr>
              <a:t>Встречное движение;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3200">
                <a:solidFill>
                  <a:srgbClr val="00B050"/>
                </a:solidFill>
              </a:rPr>
              <a:t>Свободное движение;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3200">
                <a:solidFill>
                  <a:srgbClr val="00B050"/>
                </a:solidFill>
              </a:rPr>
              <a:t>Интенсивное движение;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3200">
                <a:solidFill>
                  <a:srgbClr val="00B050"/>
                </a:solidFill>
              </a:rPr>
              <a:t>Движение прямо.</a:t>
            </a:r>
            <a:endParaRPr lang="ru-RU" altLang="ru-R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177800" y="620713"/>
            <a:ext cx="2809875" cy="2879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3057525" y="620713"/>
            <a:ext cx="2809875" cy="2879725"/>
          </a:xfrm>
          <a:prstGeom prst="roundRect">
            <a:avLst>
              <a:gd name="adj" fmla="val 16667"/>
            </a:avLst>
          </a:prstGeom>
          <a:gradFill>
            <a:gsLst>
              <a:gs pos="34000">
                <a:srgbClr val="00B0F0"/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938838" y="620713"/>
            <a:ext cx="2809875" cy="2879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59595"/>
              </a:gs>
              <a:gs pos="50000">
                <a:srgbClr val="D6D6D6"/>
              </a:gs>
              <a:gs pos="100000">
                <a:srgbClr val="FFFFFF"/>
              </a:gs>
            </a:gsLst>
            <a:lin ang="81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179388" y="3644900"/>
            <a:ext cx="2809875" cy="28797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059113" y="3644900"/>
            <a:ext cx="2809875" cy="2879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940425" y="3644900"/>
            <a:ext cx="2809875" cy="28797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E383B5">
                  <a:tint val="66000"/>
                  <a:satMod val="160000"/>
                </a:srgbClr>
              </a:gs>
              <a:gs pos="50000">
                <a:srgbClr val="E383B5">
                  <a:tint val="44500"/>
                  <a:satMod val="160000"/>
                </a:srgbClr>
              </a:gs>
              <a:gs pos="100000">
                <a:srgbClr val="E383B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8" name="WordArt 10"/>
          <p:cNvSpPr>
            <a:spLocks noChangeArrowheads="1" noChangeShapeType="1" noTextEdit="1"/>
          </p:cNvSpPr>
          <p:nvPr/>
        </p:nvSpPr>
        <p:spPr bwMode="auto">
          <a:xfrm>
            <a:off x="611188" y="692150"/>
            <a:ext cx="1944687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9225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1268413"/>
            <a:ext cx="719138" cy="647700"/>
          </a:xfrm>
          <a:prstGeom prst="rect">
            <a:avLst/>
          </a:prstGeom>
          <a:gradFill flip="none" rotWithShape="1">
            <a:gsLst>
              <a:gs pos="15000">
                <a:srgbClr val="F38B8D">
                  <a:alpha val="8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1</a:t>
            </a:r>
          </a:p>
        </p:txBody>
      </p:sp>
      <p:sp>
        <p:nvSpPr>
          <p:cNvPr id="9226" name="Rectangl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16013" y="1916113"/>
            <a:ext cx="719137" cy="647700"/>
          </a:xfrm>
          <a:prstGeom prst="rect">
            <a:avLst/>
          </a:prstGeom>
          <a:gradFill flip="none" rotWithShape="1">
            <a:gsLst>
              <a:gs pos="15000">
                <a:srgbClr val="F38B8D">
                  <a:alpha val="8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2</a:t>
            </a:r>
          </a:p>
        </p:txBody>
      </p:sp>
      <p:sp>
        <p:nvSpPr>
          <p:cNvPr id="9227" name="Rectangl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79613" y="2636838"/>
            <a:ext cx="719137" cy="647700"/>
          </a:xfrm>
          <a:prstGeom prst="rect">
            <a:avLst/>
          </a:prstGeom>
          <a:gradFill flip="none" rotWithShape="1">
            <a:gsLst>
              <a:gs pos="15000">
                <a:srgbClr val="F38B8D">
                  <a:alpha val="8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3</a:t>
            </a:r>
          </a:p>
        </p:txBody>
      </p:sp>
      <p:sp>
        <p:nvSpPr>
          <p:cNvPr id="9238" name="WordArt 19"/>
          <p:cNvSpPr>
            <a:spLocks noChangeArrowheads="1" noChangeShapeType="1" noTextEdit="1"/>
          </p:cNvSpPr>
          <p:nvPr/>
        </p:nvSpPr>
        <p:spPr bwMode="auto">
          <a:xfrm>
            <a:off x="3419475" y="692150"/>
            <a:ext cx="216058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Знаки велосипеда</a:t>
            </a:r>
          </a:p>
        </p:txBody>
      </p:sp>
      <p:sp>
        <p:nvSpPr>
          <p:cNvPr id="9229" name="Rectangle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76600" y="1196975"/>
            <a:ext cx="719138" cy="647700"/>
          </a:xfrm>
          <a:prstGeom prst="rect">
            <a:avLst/>
          </a:prstGeom>
          <a:gradFill flip="none" rotWithShape="1">
            <a:gsLst>
              <a:gs pos="0">
                <a:srgbClr val="2929F9">
                  <a:tint val="66000"/>
                  <a:satMod val="160000"/>
                </a:srgbClr>
              </a:gs>
              <a:gs pos="50000">
                <a:srgbClr val="2929F9">
                  <a:tint val="44500"/>
                  <a:satMod val="160000"/>
                </a:srgbClr>
              </a:gs>
              <a:gs pos="100000">
                <a:srgbClr val="2929F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1</a:t>
            </a:r>
          </a:p>
        </p:txBody>
      </p:sp>
      <p:sp>
        <p:nvSpPr>
          <p:cNvPr id="92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068763" y="1844675"/>
            <a:ext cx="719137" cy="647700"/>
          </a:xfrm>
          <a:prstGeom prst="rect">
            <a:avLst/>
          </a:prstGeom>
          <a:gradFill flip="none" rotWithShape="1">
            <a:gsLst>
              <a:gs pos="0">
                <a:srgbClr val="2929F9">
                  <a:tint val="66000"/>
                  <a:satMod val="160000"/>
                </a:srgbClr>
              </a:gs>
              <a:gs pos="50000">
                <a:srgbClr val="2929F9">
                  <a:tint val="44500"/>
                  <a:satMod val="160000"/>
                </a:srgbClr>
              </a:gs>
              <a:gs pos="100000">
                <a:srgbClr val="2929F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2</a:t>
            </a:r>
          </a:p>
        </p:txBody>
      </p:sp>
      <p:sp>
        <p:nvSpPr>
          <p:cNvPr id="9231" name="Rectangle 2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932363" y="2565400"/>
            <a:ext cx="719137" cy="647700"/>
          </a:xfrm>
          <a:prstGeom prst="rect">
            <a:avLst/>
          </a:prstGeom>
          <a:gradFill flip="none" rotWithShape="1">
            <a:gsLst>
              <a:gs pos="0">
                <a:srgbClr val="2929F9">
                  <a:tint val="66000"/>
                  <a:satMod val="160000"/>
                </a:srgbClr>
              </a:gs>
              <a:gs pos="50000">
                <a:srgbClr val="2929F9">
                  <a:tint val="44500"/>
                  <a:satMod val="160000"/>
                </a:srgbClr>
              </a:gs>
              <a:gs pos="100000">
                <a:srgbClr val="2929F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3</a:t>
            </a:r>
          </a:p>
        </p:txBody>
      </p:sp>
      <p:sp>
        <p:nvSpPr>
          <p:cNvPr id="9248" name="WordArt 23"/>
          <p:cNvSpPr>
            <a:spLocks noChangeArrowheads="1" noChangeShapeType="1" noTextEdit="1"/>
          </p:cNvSpPr>
          <p:nvPr/>
        </p:nvSpPr>
        <p:spPr bwMode="auto">
          <a:xfrm>
            <a:off x="6156325" y="692150"/>
            <a:ext cx="23050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9249" name="Rectangle 2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84888" y="1268413"/>
            <a:ext cx="719137" cy="647700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9250" name="Rectangle 2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948488" y="1916113"/>
            <a:ext cx="719137" cy="647700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9251" name="Rectangle 2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812088" y="2636838"/>
            <a:ext cx="719137" cy="647700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3</a:t>
            </a:r>
          </a:p>
        </p:txBody>
      </p:sp>
      <p:sp>
        <p:nvSpPr>
          <p:cNvPr id="9252" name="WordArt 27"/>
          <p:cNvSpPr>
            <a:spLocks noChangeArrowheads="1" noChangeShapeType="1" noTextEdit="1"/>
          </p:cNvSpPr>
          <p:nvPr/>
        </p:nvSpPr>
        <p:spPr bwMode="auto">
          <a:xfrm>
            <a:off x="395288" y="3860800"/>
            <a:ext cx="2447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sp>
        <p:nvSpPr>
          <p:cNvPr id="9253" name="Rectangle 2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5288" y="4292600"/>
            <a:ext cx="719137" cy="647700"/>
          </a:xfrm>
          <a:prstGeom prst="rect">
            <a:avLst/>
          </a:prstGeom>
          <a:gradFill rotWithShape="1">
            <a:gsLst>
              <a:gs pos="0">
                <a:srgbClr val="9E107B"/>
              </a:gs>
              <a:gs pos="50000">
                <a:srgbClr val="E31CB2"/>
              </a:gs>
              <a:gs pos="100000">
                <a:srgbClr val="FF24D4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9254" name="Rectangle 2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187450" y="4940300"/>
            <a:ext cx="719138" cy="647700"/>
          </a:xfrm>
          <a:prstGeom prst="rect">
            <a:avLst/>
          </a:prstGeom>
          <a:gradFill rotWithShape="1">
            <a:gsLst>
              <a:gs pos="0">
                <a:srgbClr val="9E107B"/>
              </a:gs>
              <a:gs pos="50000">
                <a:srgbClr val="E31CB2"/>
              </a:gs>
              <a:gs pos="100000">
                <a:srgbClr val="FF24D4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9255" name="Rectangle 3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051050" y="5661025"/>
            <a:ext cx="719138" cy="647700"/>
          </a:xfrm>
          <a:prstGeom prst="rect">
            <a:avLst/>
          </a:prstGeom>
          <a:gradFill rotWithShape="1">
            <a:gsLst>
              <a:gs pos="0">
                <a:srgbClr val="9E107B"/>
              </a:gs>
              <a:gs pos="50000">
                <a:srgbClr val="E31CB2"/>
              </a:gs>
              <a:gs pos="100000">
                <a:srgbClr val="FF24D4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3</a:t>
            </a:r>
          </a:p>
        </p:txBody>
      </p:sp>
      <p:sp>
        <p:nvSpPr>
          <p:cNvPr id="9256" name="WordArt 31"/>
          <p:cNvSpPr>
            <a:spLocks noChangeArrowheads="1" noChangeShapeType="1" noTextEdit="1"/>
          </p:cNvSpPr>
          <p:nvPr/>
        </p:nvSpPr>
        <p:spPr bwMode="auto">
          <a:xfrm>
            <a:off x="3348038" y="3860800"/>
            <a:ext cx="2160587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9257" name="Rectangle 3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205163" y="4365625"/>
            <a:ext cx="719137" cy="647700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9258" name="Rectangle 3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997325" y="5013325"/>
            <a:ext cx="719138" cy="647700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9259" name="Rectangle 3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860925" y="5734050"/>
            <a:ext cx="719138" cy="647700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3</a:t>
            </a:r>
          </a:p>
        </p:txBody>
      </p:sp>
      <p:sp>
        <p:nvSpPr>
          <p:cNvPr id="9260" name="WordArt 35"/>
          <p:cNvSpPr>
            <a:spLocks noChangeArrowheads="1" noChangeShapeType="1" noTextEdit="1"/>
          </p:cNvSpPr>
          <p:nvPr/>
        </p:nvSpPr>
        <p:spPr bwMode="auto">
          <a:xfrm>
            <a:off x="6227763" y="3789363"/>
            <a:ext cx="2160587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9261" name="Rectangle 36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084888" y="4294188"/>
            <a:ext cx="719137" cy="6477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9262" name="Rectangle 37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877050" y="4941888"/>
            <a:ext cx="719138" cy="6477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9263" name="Rectangle 38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740650" y="5662613"/>
            <a:ext cx="719138" cy="6477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3</a:t>
            </a:r>
          </a:p>
        </p:txBody>
      </p:sp>
      <p:sp>
        <p:nvSpPr>
          <p:cNvPr id="27651" name="WordArt 8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1428073"/>
            <a:ext cx="6480720" cy="504056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2195513" y="2222500"/>
            <a:ext cx="48974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3200">
                <a:solidFill>
                  <a:srgbClr val="00B050"/>
                </a:solidFill>
              </a:rPr>
              <a:t>Встречное движение;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3200" b="1">
                <a:solidFill>
                  <a:srgbClr val="FF0000"/>
                </a:solidFill>
              </a:rPr>
              <a:t>Свободное движение;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3200">
                <a:solidFill>
                  <a:srgbClr val="00B050"/>
                </a:solidFill>
              </a:rPr>
              <a:t>Интенсивное движение;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3200">
                <a:solidFill>
                  <a:srgbClr val="00B050"/>
                </a:solidFill>
              </a:rPr>
              <a:t>Движение прямо.</a:t>
            </a:r>
            <a:endParaRPr lang="ru-RU" altLang="ru-R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sp>
        <p:nvSpPr>
          <p:cNvPr id="28675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412776"/>
            <a:ext cx="8496944" cy="504056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Если ты спешишь в пути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через улицу пройти,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Там иди, где весь народ,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там, где знак есть…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29699" name="WordArt 9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pic>
        <p:nvPicPr>
          <p:cNvPr id="29700" name="Picture 10" descr="5_16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14675"/>
            <a:ext cx="3600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1340768"/>
            <a:ext cx="6264696" cy="144016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323850" y="1700213"/>
            <a:ext cx="5940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Пешеходный ПЕРЕХОД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2060848"/>
            <a:ext cx="6984776" cy="360040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Что за странный синий знак,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Не понять его никак.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Чудо – конь – велосипед.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Можно ехать или нет?</a:t>
            </a:r>
          </a:p>
        </p:txBody>
      </p:sp>
      <p:sp>
        <p:nvSpPr>
          <p:cNvPr id="30726" name="WordArt 5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60499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916832"/>
            <a:ext cx="7020272" cy="144016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000000"/>
                </a:solidFill>
              </a:rPr>
              <a:t>Велосипедная дорожка</a:t>
            </a:r>
          </a:p>
        </p:txBody>
      </p:sp>
      <p:sp>
        <p:nvSpPr>
          <p:cNvPr id="31750" name="WordArt 11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pic>
        <p:nvPicPr>
          <p:cNvPr id="31751" name="Picture 14" descr="сканирование004"/>
          <p:cNvPicPr>
            <a:picLocks noChangeAspect="1" noChangeArrowheads="1"/>
          </p:cNvPicPr>
          <p:nvPr/>
        </p:nvPicPr>
        <p:blipFill>
          <a:blip r:embed="rId3" cstate="print"/>
          <a:srcRect l="22743" t="16794" r="19533" b="15891"/>
          <a:stretch>
            <a:fillRect/>
          </a:stretch>
        </p:blipFill>
        <p:spPr bwMode="auto">
          <a:xfrm>
            <a:off x="6121400" y="3573463"/>
            <a:ext cx="3022600" cy="2997200"/>
          </a:xfrm>
          <a:prstGeom prst="rect">
            <a:avLst/>
          </a:prstGeom>
          <a:noFill/>
          <a:ln w="57150">
            <a:solidFill>
              <a:srgbClr val="CC0099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3</a:t>
            </a:r>
          </a:p>
        </p:txBody>
      </p:sp>
      <p:sp>
        <p:nvSpPr>
          <p:cNvPr id="32771" name="WordArt 5"/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6121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2988" y="1412776"/>
            <a:ext cx="7056784" cy="403244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32775" name="Прямоугольник 5"/>
          <p:cNvSpPr>
            <a:spLocks noChangeArrowheads="1"/>
          </p:cNvSpPr>
          <p:nvPr/>
        </p:nvSpPr>
        <p:spPr bwMode="auto">
          <a:xfrm>
            <a:off x="1042988" y="2133600"/>
            <a:ext cx="6842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000000"/>
                </a:solidFill>
              </a:rPr>
              <a:t>Затихают все моторы</a:t>
            </a:r>
          </a:p>
          <a:p>
            <a:pPr algn="ctr"/>
            <a:r>
              <a:rPr lang="ru-RU" altLang="ru-RU" sz="3200" b="1">
                <a:solidFill>
                  <a:srgbClr val="000000"/>
                </a:solidFill>
              </a:rPr>
              <a:t>И внимательны шоферы,</a:t>
            </a:r>
          </a:p>
          <a:p>
            <a:pPr algn="ctr"/>
            <a:r>
              <a:rPr lang="ru-RU" altLang="ru-RU" sz="3200" b="1">
                <a:solidFill>
                  <a:srgbClr val="000000"/>
                </a:solidFill>
              </a:rPr>
              <a:t>Что за знак нам говорит:</a:t>
            </a:r>
          </a:p>
          <a:p>
            <a:pPr algn="ctr"/>
            <a:r>
              <a:rPr lang="ru-RU" altLang="ru-RU" sz="3200" b="1">
                <a:solidFill>
                  <a:srgbClr val="000000"/>
                </a:solidFill>
              </a:rPr>
              <a:t>«Близко школа! Детский сад!»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3</a:t>
            </a:r>
          </a:p>
        </p:txBody>
      </p:sp>
      <p:sp>
        <p:nvSpPr>
          <p:cNvPr id="33795" name="WordArt 10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pic>
        <p:nvPicPr>
          <p:cNvPr id="33796" name="Picture 11" descr="1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624138"/>
            <a:ext cx="34671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628800"/>
            <a:ext cx="4392488" cy="144016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b="1" dirty="0">
              <a:solidFill>
                <a:srgbClr val="000000"/>
              </a:solidFill>
            </a:endParaRPr>
          </a:p>
        </p:txBody>
      </p:sp>
      <p:sp>
        <p:nvSpPr>
          <p:cNvPr id="33800" name="Прямоугольник 5"/>
          <p:cNvSpPr>
            <a:spLocks noChangeArrowheads="1"/>
          </p:cNvSpPr>
          <p:nvPr/>
        </p:nvSpPr>
        <p:spPr bwMode="auto">
          <a:xfrm>
            <a:off x="323850" y="1916113"/>
            <a:ext cx="4103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00"/>
                </a:solidFill>
              </a:rPr>
              <a:t>Осторожно дети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34819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2060848"/>
            <a:ext cx="7560840" cy="259228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34823" name="Прямоугольник 4"/>
          <p:cNvSpPr>
            <a:spLocks noChangeArrowheads="1"/>
          </p:cNvSpPr>
          <p:nvPr/>
        </p:nvSpPr>
        <p:spPr bwMode="auto">
          <a:xfrm>
            <a:off x="1619250" y="2492375"/>
            <a:ext cx="68405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000000"/>
                </a:solidFill>
              </a:rPr>
              <a:t>Какой подарок сделали родители дяди Федора почтальону Печкину?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35843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7044" y="1700808"/>
            <a:ext cx="4104456" cy="180020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35847" name="Прямоугольник 5"/>
          <p:cNvSpPr>
            <a:spLocks noChangeArrowheads="1"/>
          </p:cNvSpPr>
          <p:nvPr/>
        </p:nvSpPr>
        <p:spPr bwMode="auto">
          <a:xfrm>
            <a:off x="917575" y="2060575"/>
            <a:ext cx="3444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5400" b="1">
                <a:solidFill>
                  <a:srgbClr val="000000"/>
                </a:solidFill>
              </a:rPr>
              <a:t>Велосипед</a:t>
            </a:r>
          </a:p>
        </p:txBody>
      </p:sp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473450"/>
            <a:ext cx="4373563" cy="3384550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ru-RU" sz="3200">
                <a:latin typeface="Arial" charset="0"/>
              </a:rPr>
              <a:t>2</a:t>
            </a:r>
            <a:endParaRPr lang="ru-RU" altLang="ru-RU" sz="3200">
              <a:latin typeface="Arial" charset="0"/>
            </a:endParaRPr>
          </a:p>
        </p:txBody>
      </p:sp>
      <p:sp>
        <p:nvSpPr>
          <p:cNvPr id="36867" name="WordArt 5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700808"/>
            <a:ext cx="7488832" cy="216024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36871" name="Прямоугольник 4"/>
          <p:cNvSpPr>
            <a:spLocks noChangeArrowheads="1"/>
          </p:cNvSpPr>
          <p:nvPr/>
        </p:nvSpPr>
        <p:spPr bwMode="auto">
          <a:xfrm>
            <a:off x="900113" y="1773238"/>
            <a:ext cx="6985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00"/>
                </a:solidFill>
              </a:rPr>
              <a:t>Во что превратила добрая фея тыкву для Золушки?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10243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916832"/>
            <a:ext cx="8208912" cy="2376264"/>
          </a:xfrm>
          <a:prstGeom prst="roundRect">
            <a:avLst/>
          </a:prstGeom>
          <a:gradFill flip="none" rotWithShape="1">
            <a:gsLst>
              <a:gs pos="0">
                <a:srgbClr val="E383B5">
                  <a:tint val="66000"/>
                  <a:satMod val="160000"/>
                </a:srgbClr>
              </a:gs>
              <a:gs pos="50000">
                <a:srgbClr val="E383B5">
                  <a:tint val="44500"/>
                  <a:satMod val="160000"/>
                </a:srgbClr>
              </a:gs>
              <a:gs pos="100000">
                <a:srgbClr val="E383B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Для этого коня – бензин, и масло, и вода.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На лугу он не пасется, по дорогам он несется</a:t>
            </a:r>
            <a:endParaRPr lang="ru-RU" sz="3600" dirty="0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203575" y="4568825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 b="1">
                <a:solidFill>
                  <a:srgbClr val="CC3300"/>
                </a:solidFill>
              </a:rPr>
              <a:t>  </a:t>
            </a:r>
          </a:p>
        </p:txBody>
      </p:sp>
      <p:sp>
        <p:nvSpPr>
          <p:cNvPr id="37892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285" y="1461763"/>
            <a:ext cx="4104456" cy="180020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r>
              <a:rPr lang="ru-RU" sz="6000" b="1" dirty="0">
                <a:solidFill>
                  <a:srgbClr val="000000"/>
                </a:solidFill>
              </a:rPr>
              <a:t>В карету</a:t>
            </a:r>
          </a:p>
        </p:txBody>
      </p:sp>
      <p:pic>
        <p:nvPicPr>
          <p:cNvPr id="3789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133600"/>
            <a:ext cx="4500562" cy="4424363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ru-RU" sz="3200">
                <a:latin typeface="Arial" charset="0"/>
              </a:rPr>
              <a:t>3</a:t>
            </a:r>
            <a:endParaRPr lang="ru-RU" altLang="ru-RU" sz="3200">
              <a:latin typeface="Arial" charset="0"/>
            </a:endParaRPr>
          </a:p>
        </p:txBody>
      </p:sp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700808"/>
            <a:ext cx="7200800" cy="2736304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38919" name="Прямоугольник 4"/>
          <p:cNvSpPr>
            <a:spLocks noChangeArrowheads="1"/>
          </p:cNvSpPr>
          <p:nvPr/>
        </p:nvSpPr>
        <p:spPr bwMode="auto">
          <a:xfrm>
            <a:off x="323850" y="2349500"/>
            <a:ext cx="78486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00"/>
                </a:solidFill>
              </a:rPr>
              <a:t>Кто путешествовал в мультфильме «Чунга-чанга»?</a:t>
            </a:r>
            <a:endParaRPr lang="ru-RU" altLang="ru-RU" sz="4000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8251" y="1484784"/>
            <a:ext cx="5040560" cy="2016224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63563" y="1758950"/>
            <a:ext cx="4230687" cy="14684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Кораблик</a:t>
            </a:r>
          </a:p>
        </p:txBody>
      </p:sp>
      <p:sp>
        <p:nvSpPr>
          <p:cNvPr id="39942" name="WordArt 4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758190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39943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188913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ru-RU" sz="3200">
                <a:latin typeface="Arial" charset="0"/>
              </a:rPr>
              <a:t>3</a:t>
            </a:r>
            <a:endParaRPr lang="ru-RU" altLang="ru-RU" sz="3200">
              <a:latin typeface="Arial" charset="0"/>
            </a:endParaRPr>
          </a:p>
        </p:txBody>
      </p:sp>
      <p:pic>
        <p:nvPicPr>
          <p:cNvPr id="3994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063" y="2708275"/>
            <a:ext cx="3924300" cy="3913188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40963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700808"/>
            <a:ext cx="8352928" cy="403244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40967" name="Прямоугольник 4"/>
          <p:cNvSpPr>
            <a:spLocks noChangeArrowheads="1"/>
          </p:cNvSpPr>
          <p:nvPr/>
        </p:nvSpPr>
        <p:spPr bwMode="auto">
          <a:xfrm>
            <a:off x="395288" y="1812925"/>
            <a:ext cx="8280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altLang="ru-RU" sz="3200" b="1">
                <a:solidFill>
                  <a:srgbClr val="FF0000"/>
                </a:solidFill>
              </a:rPr>
              <a:t>Пешеход – это:</a:t>
            </a:r>
          </a:p>
          <a:p>
            <a:pPr marL="342900" indent="-342900"/>
            <a:r>
              <a:rPr lang="ru-RU" altLang="ru-RU" sz="3200">
                <a:solidFill>
                  <a:srgbClr val="000000"/>
                </a:solidFill>
              </a:rPr>
              <a:t>1.Человек, производящий работу на дороге.</a:t>
            </a:r>
          </a:p>
          <a:p>
            <a:pPr marL="342900" indent="-342900"/>
            <a:r>
              <a:rPr lang="ru-RU" altLang="ru-RU" sz="3200"/>
              <a:t>2. </a:t>
            </a:r>
            <a:r>
              <a:rPr lang="ru-RU" altLang="ru-RU" sz="3200">
                <a:solidFill>
                  <a:srgbClr val="000000"/>
                </a:solidFill>
              </a:rPr>
              <a:t>Человек</a:t>
            </a:r>
            <a:r>
              <a:rPr lang="ru-RU" altLang="ru-RU" sz="3200"/>
              <a:t>, идущий по тротуару.</a:t>
            </a:r>
          </a:p>
          <a:p>
            <a:pPr marL="342900" indent="-342900"/>
            <a:r>
              <a:rPr lang="ru-RU" altLang="ru-RU" sz="3200">
                <a:solidFill>
                  <a:srgbClr val="000000"/>
                </a:solidFill>
              </a:rPr>
              <a:t>3. Человек, находящийся вне транспортного средства на дороге и не производящий на ней работу.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41987" name="WordArt 7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700808"/>
            <a:ext cx="9144000" cy="266429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/>
          </p:nvPr>
        </p:nvSpPr>
        <p:spPr>
          <a:xfrm>
            <a:off x="611188" y="2205038"/>
            <a:ext cx="8229600" cy="2232025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altLang="ru-RU" sz="3600" b="1" dirty="0">
                <a:solidFill>
                  <a:srgbClr val="000000"/>
                </a:solidFill>
              </a:rPr>
              <a:t>Человек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находящийся вне транспортного средства на дороге и не производящий на ней работу?</a:t>
            </a:r>
            <a:endParaRPr lang="ru-RU" sz="3600" dirty="0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43011" name="WordArt 5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196752"/>
            <a:ext cx="9144000" cy="439248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43015" name="Прямоугольник 4"/>
          <p:cNvSpPr>
            <a:spLocks noChangeArrowheads="1"/>
          </p:cNvSpPr>
          <p:nvPr/>
        </p:nvSpPr>
        <p:spPr bwMode="auto">
          <a:xfrm>
            <a:off x="468313" y="1628775"/>
            <a:ext cx="8280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 algn="ctr"/>
            <a:r>
              <a:rPr lang="ru-RU" altLang="ru-RU" sz="3200" b="1">
                <a:solidFill>
                  <a:srgbClr val="000000"/>
                </a:solidFill>
              </a:rPr>
              <a:t>Чем должен руководствоваться пешеход, если жест регулировщика противоречит требованию светофора?</a:t>
            </a:r>
          </a:p>
          <a:p>
            <a:pPr indent="360363" algn="ctr">
              <a:buFontTx/>
              <a:buAutoNum type="arabicPeriod"/>
            </a:pPr>
            <a:r>
              <a:rPr lang="ru-RU" altLang="ru-RU" sz="3200"/>
              <a:t>Жестом регулировщика.</a:t>
            </a:r>
          </a:p>
          <a:p>
            <a:pPr indent="360363" algn="ctr">
              <a:buFontTx/>
              <a:buAutoNum type="arabicPeriod"/>
            </a:pPr>
            <a:r>
              <a:rPr lang="ru-RU" altLang="ru-RU" sz="3200"/>
              <a:t>Сигналом светофора.</a:t>
            </a:r>
          </a:p>
          <a:p>
            <a:pPr indent="360363" algn="ctr">
              <a:buFontTx/>
              <a:buAutoNum type="arabicPeriod"/>
            </a:pPr>
            <a:r>
              <a:rPr lang="ru-RU" altLang="ru-RU" sz="3200"/>
              <a:t>Действовать по своему усмотрению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44035" name="WordArt 9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628800"/>
            <a:ext cx="6408712" cy="1656184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76375" y="2276475"/>
            <a:ext cx="100091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Жестом регулировщика</a:t>
            </a:r>
          </a:p>
        </p:txBody>
      </p:sp>
      <p:pic>
        <p:nvPicPr>
          <p:cNvPr id="44040" name="Picture 9"/>
          <p:cNvPicPr>
            <a:picLocks noChangeAspect="1" noChangeArrowheads="1"/>
          </p:cNvPicPr>
          <p:nvPr/>
        </p:nvPicPr>
        <p:blipFill>
          <a:blip r:embed="rId3" cstate="print"/>
          <a:srcRect t="-7556" r="-104404"/>
          <a:stretch>
            <a:fillRect/>
          </a:stretch>
        </p:blipFill>
        <p:spPr bwMode="auto">
          <a:xfrm>
            <a:off x="6732588" y="3208338"/>
            <a:ext cx="5053012" cy="3671887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3</a:t>
            </a:r>
          </a:p>
        </p:txBody>
      </p:sp>
      <p:sp>
        <p:nvSpPr>
          <p:cNvPr id="45059" name="WordArt 5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64087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700808"/>
            <a:ext cx="9144000" cy="410445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916113"/>
            <a:ext cx="83883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должны двигаться пешеходы</a:t>
            </a:r>
          </a:p>
          <a:p>
            <a:pPr marL="342900" indent="-342900"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проезжей части?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3600" dirty="0"/>
              <a:t>По левому краю дороги, навстречу движущемуся транспорту.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3600" dirty="0"/>
              <a:t>По правому краю дороги, по направлению движения транспорта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3</a:t>
            </a:r>
          </a:p>
        </p:txBody>
      </p:sp>
      <p:sp>
        <p:nvSpPr>
          <p:cNvPr id="46083" name="WordArt 12"/>
          <p:cNvSpPr>
            <a:spLocks noChangeArrowheads="1" noChangeShapeType="1" noTextEdit="1"/>
          </p:cNvSpPr>
          <p:nvPr/>
        </p:nvSpPr>
        <p:spPr bwMode="auto">
          <a:xfrm>
            <a:off x="2411413" y="4762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700808"/>
            <a:ext cx="8280920" cy="3168352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46087" name="Прямоугольник 4"/>
          <p:cNvSpPr>
            <a:spLocks noChangeArrowheads="1"/>
          </p:cNvSpPr>
          <p:nvPr/>
        </p:nvSpPr>
        <p:spPr bwMode="auto">
          <a:xfrm>
            <a:off x="539750" y="2205038"/>
            <a:ext cx="83169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00"/>
                </a:solidFill>
              </a:rPr>
              <a:t>По левому краю дороги, </a:t>
            </a:r>
          </a:p>
          <a:p>
            <a:pPr algn="ctr"/>
            <a:r>
              <a:rPr lang="ru-RU" altLang="ru-RU" sz="4000" b="1">
                <a:solidFill>
                  <a:srgbClr val="000000"/>
                </a:solidFill>
              </a:rPr>
              <a:t>навстречу движущемуся транспорту.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913" y="212725"/>
            <a:ext cx="5053012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82441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11267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6" name="Двойная волна 5"/>
          <p:cNvSpPr/>
          <p:nvPr/>
        </p:nvSpPr>
        <p:spPr>
          <a:xfrm>
            <a:off x="395313" y="1556792"/>
            <a:ext cx="3600400" cy="1368152"/>
          </a:xfrm>
          <a:prstGeom prst="doubleWave">
            <a:avLst/>
          </a:prstGeom>
          <a:gradFill flip="none" rotWithShape="1">
            <a:gsLst>
              <a:gs pos="0">
                <a:srgbClr val="E383B5">
                  <a:tint val="66000"/>
                  <a:satMod val="160000"/>
                </a:srgbClr>
              </a:gs>
              <a:gs pos="50000">
                <a:srgbClr val="E383B5">
                  <a:tint val="44500"/>
                  <a:satMod val="160000"/>
                </a:srgbClr>
              </a:gs>
              <a:gs pos="100000">
                <a:srgbClr val="E383B5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ln>
                  <a:solidFill>
                    <a:srgbClr val="FF33CC"/>
                  </a:solidFill>
                </a:ln>
                <a:solidFill>
                  <a:srgbClr val="FF0000"/>
                </a:solidFill>
              </a:rPr>
              <a:t>Автомобиль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75" y="2924175"/>
            <a:ext cx="5238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3"/>
          <p:cNvSpPr>
            <a:spLocks noChangeArrowheads="1"/>
          </p:cNvSpPr>
          <p:nvPr/>
        </p:nvSpPr>
        <p:spPr bwMode="auto">
          <a:xfrm>
            <a:off x="484188" y="765175"/>
            <a:ext cx="76311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Автобобиль </a:t>
            </a:r>
            <a:r>
              <a:rPr lang="en-US" altLang="ru-RU">
                <a:hlinkClick r:id="rId3"/>
              </a:rPr>
              <a:t>http://nevseoboi.com.ua/uploads/posts/2009-12/1262109750_mitsubishi_lancer_evolution_x_4.jpg</a:t>
            </a:r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en-US" altLang="ru-RU"/>
          </a:p>
        </p:txBody>
      </p:sp>
      <p:sp>
        <p:nvSpPr>
          <p:cNvPr id="48131" name="Прямоугольник 5"/>
          <p:cNvSpPr>
            <a:spLocks noChangeArrowheads="1"/>
          </p:cNvSpPr>
          <p:nvPr/>
        </p:nvSpPr>
        <p:spPr bwMode="auto">
          <a:xfrm>
            <a:off x="395288" y="1503363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Велосипед </a:t>
            </a:r>
            <a:r>
              <a:rPr lang="en-US" altLang="ru-RU">
                <a:solidFill>
                  <a:srgbClr val="000000"/>
                </a:solidFill>
                <a:hlinkClick r:id="rId4"/>
              </a:rPr>
              <a:t>http://podberi-velik.ru/aimg/content/88df7255b686f402a03142bfb8ee972e18a08cc1.jpg</a:t>
            </a:r>
            <a:endParaRPr lang="ru-RU" altLang="ru-RU">
              <a:solidFill>
                <a:srgbClr val="000000"/>
              </a:solidFill>
            </a:endParaRPr>
          </a:p>
          <a:p>
            <a:endParaRPr lang="ru-RU" altLang="ru-RU">
              <a:solidFill>
                <a:srgbClr val="000000"/>
              </a:solidFill>
            </a:endParaRPr>
          </a:p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8132" name="Прямоугольник 6"/>
          <p:cNvSpPr>
            <a:spLocks noChangeArrowheads="1"/>
          </p:cNvSpPr>
          <p:nvPr/>
        </p:nvSpPr>
        <p:spPr bwMode="auto">
          <a:xfrm>
            <a:off x="250825" y="2270125"/>
            <a:ext cx="813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Скорая помощь </a:t>
            </a:r>
            <a:r>
              <a:rPr lang="en-US" altLang="ru-RU">
                <a:hlinkClick r:id="rId5"/>
              </a:rPr>
              <a:t>http://www.vesberdsk.ru/articles/files/2010/11/43-skoraja.jpg</a:t>
            </a:r>
            <a:endParaRPr lang="ru-RU" altLang="ru-RU"/>
          </a:p>
          <a:p>
            <a:endParaRPr lang="ru-RU" altLang="ru-RU"/>
          </a:p>
        </p:txBody>
      </p:sp>
      <p:sp>
        <p:nvSpPr>
          <p:cNvPr id="48133" name="Прямоугольник 7"/>
          <p:cNvSpPr>
            <a:spLocks noChangeArrowheads="1"/>
          </p:cNvSpPr>
          <p:nvPr/>
        </p:nvSpPr>
        <p:spPr bwMode="auto">
          <a:xfrm>
            <a:off x="250825" y="2689225"/>
            <a:ext cx="6842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hlinkClick r:id="rId6"/>
              </a:rPr>
              <a:t>Мальчик с велосипедом </a:t>
            </a:r>
            <a:r>
              <a:rPr lang="en-US" altLang="ru-RU">
                <a:hlinkClick r:id="rId6"/>
              </a:rPr>
              <a:t>http://b4.ac-images.myspacecdn.com/02023/48/49/2023159484_l.gif</a:t>
            </a:r>
            <a:endParaRPr lang="ru-RU" altLang="ru-RU"/>
          </a:p>
          <a:p>
            <a:endParaRPr lang="ru-RU" altLang="ru-RU"/>
          </a:p>
        </p:txBody>
      </p:sp>
      <p:sp>
        <p:nvSpPr>
          <p:cNvPr id="48134" name="Прямоугольник 8"/>
          <p:cNvSpPr>
            <a:spLocks noChangeArrowheads="1"/>
          </p:cNvSpPr>
          <p:nvPr/>
        </p:nvSpPr>
        <p:spPr bwMode="auto">
          <a:xfrm>
            <a:off x="157163" y="3498850"/>
            <a:ext cx="900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Почтальон Печкин </a:t>
            </a:r>
            <a:r>
              <a:rPr lang="en-US" altLang="ru-RU">
                <a:hlinkClick r:id="rId7"/>
              </a:rPr>
              <a:t>http://s.66.ru/new66/news/6c/97/9b/83/6c979b83_resizedScaled_230to178.jpg</a:t>
            </a:r>
            <a:endParaRPr lang="ru-RU" altLang="ru-RU"/>
          </a:p>
          <a:p>
            <a:endParaRPr lang="ru-RU" altLang="ru-RU"/>
          </a:p>
        </p:txBody>
      </p:sp>
      <p:sp>
        <p:nvSpPr>
          <p:cNvPr id="48135" name="Прямоугольник 9"/>
          <p:cNvSpPr>
            <a:spLocks noChangeArrowheads="1"/>
          </p:cNvSpPr>
          <p:nvPr/>
        </p:nvSpPr>
        <p:spPr bwMode="auto">
          <a:xfrm>
            <a:off x="250825" y="4451350"/>
            <a:ext cx="7864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Карета </a:t>
            </a:r>
            <a:r>
              <a:rPr lang="en-US" altLang="ru-RU">
                <a:hlinkClick r:id="rId8"/>
              </a:rPr>
              <a:t>http://s53.radikal.ru/i141/0811/4b/96d2d8440ec9.png</a:t>
            </a:r>
            <a:endParaRPr lang="ru-RU" altLang="ru-RU"/>
          </a:p>
          <a:p>
            <a:endParaRPr lang="ru-RU" altLang="ru-RU"/>
          </a:p>
        </p:txBody>
      </p:sp>
      <p:sp>
        <p:nvSpPr>
          <p:cNvPr id="48136" name="Прямоугольник 10"/>
          <p:cNvSpPr>
            <a:spLocks noChangeArrowheads="1"/>
          </p:cNvSpPr>
          <p:nvPr/>
        </p:nvSpPr>
        <p:spPr bwMode="auto">
          <a:xfrm>
            <a:off x="395288" y="4941888"/>
            <a:ext cx="7720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Кораблик </a:t>
            </a:r>
            <a:r>
              <a:rPr lang="en-US" altLang="ru-RU">
                <a:hlinkClick r:id="rId9"/>
              </a:rPr>
              <a:t>http://arstyle.org/uploads/posts/2009-08/1250336488_boat.jpg</a:t>
            </a:r>
            <a:endParaRPr lang="ru-RU" altLang="ru-RU"/>
          </a:p>
          <a:p>
            <a:endParaRPr lang="ru-RU" altLang="ru-RU"/>
          </a:p>
        </p:txBody>
      </p:sp>
      <p:sp>
        <p:nvSpPr>
          <p:cNvPr id="48137" name="Прямоугольник 11"/>
          <p:cNvSpPr>
            <a:spLocks noChangeArrowheads="1"/>
          </p:cNvSpPr>
          <p:nvPr/>
        </p:nvSpPr>
        <p:spPr bwMode="auto">
          <a:xfrm>
            <a:off x="276225" y="5570538"/>
            <a:ext cx="88677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Правила соблюдать – беду миновать </a:t>
            </a:r>
            <a:r>
              <a:rPr lang="en-US" altLang="ru-RU">
                <a:hlinkClick r:id="rId10"/>
              </a:rPr>
              <a:t>http://www.muravlenko.com/uploads/posts/2008-09/1222319886_image001.png</a:t>
            </a:r>
            <a:endParaRPr lang="ru-RU" altLang="ru-RU"/>
          </a:p>
          <a:p>
            <a:endParaRPr lang="ru-RU" altLang="ru-RU"/>
          </a:p>
        </p:txBody>
      </p:sp>
      <p:sp>
        <p:nvSpPr>
          <p:cNvPr id="48138" name="Прямоугольник 2"/>
          <p:cNvSpPr>
            <a:spLocks noChangeArrowheads="1"/>
          </p:cNvSpPr>
          <p:nvPr/>
        </p:nvSpPr>
        <p:spPr bwMode="auto">
          <a:xfrm>
            <a:off x="484188" y="396875"/>
            <a:ext cx="5367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>
                <a:solidFill>
                  <a:srgbClr val="FF0000"/>
                </a:solidFill>
              </a:rPr>
              <a:t>Презентация опубликована на сайте - viki.rdf.ru</a:t>
            </a:r>
            <a:endParaRPr lang="ru-RU" alt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12291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060848"/>
            <a:ext cx="8136904" cy="2952328"/>
          </a:xfrm>
          <a:prstGeom prst="roundRect">
            <a:avLst/>
          </a:prstGeom>
          <a:gradFill flip="none" rotWithShape="1">
            <a:gsLst>
              <a:gs pos="0">
                <a:srgbClr val="E383B5">
                  <a:tint val="66000"/>
                  <a:satMod val="160000"/>
                </a:srgbClr>
              </a:gs>
              <a:gs pos="50000">
                <a:srgbClr val="E383B5">
                  <a:tint val="44500"/>
                  <a:satMod val="160000"/>
                </a:srgbClr>
              </a:gs>
              <a:gs pos="100000">
                <a:srgbClr val="E383B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</a:rPr>
              <a:t>Ясным утром вдоль дороги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</a:rPr>
              <a:t>На траве блестит роса.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</a:rPr>
              <a:t>По дороге едут ноги и бегут два колеса.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</a:rPr>
              <a:t>У загадки есть ответ, это мой…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47529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13315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47713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2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23850" y="1268413"/>
            <a:ext cx="3095625" cy="1223962"/>
          </a:xfrm>
          <a:prstGeom prst="flowChartPunchedTap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C0099"/>
                </a:solidFill>
              </a:rPr>
              <a:t>Велосипед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2113" y="2924175"/>
            <a:ext cx="6202362" cy="3922713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48244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14339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3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844824"/>
            <a:ext cx="6336704" cy="266429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Мы машины нужные,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На помощь нас зови.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У нас на дверце боковой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Написано - </a:t>
            </a:r>
            <a:r>
              <a:rPr lang="ru-RU" sz="3600" b="1" dirty="0">
                <a:solidFill>
                  <a:srgbClr val="FF0000"/>
                </a:solidFill>
              </a:rPr>
              <a:t>03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15363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3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772816"/>
            <a:ext cx="4176464" cy="158417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Скорая помощь</a:t>
            </a:r>
          </a:p>
        </p:txBody>
      </p:sp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32163"/>
            <a:ext cx="4538663" cy="3525837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Знаки велосипеда</a:t>
            </a:r>
          </a:p>
        </p:txBody>
      </p:sp>
      <p:sp>
        <p:nvSpPr>
          <p:cNvPr id="16387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>
                <a:latin typeface="Arial" charset="0"/>
              </a:rPr>
              <a:t>1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348880"/>
            <a:ext cx="6984776" cy="266429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С какого возраста можно выезжать на велосипеде на проезжую часть?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999</TotalTime>
  <Words>620</Words>
  <Application>Microsoft Office PowerPoint</Application>
  <PresentationFormat>Экран (4:3)</PresentationFormat>
  <Paragraphs>202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Times New Roman</vt:lpstr>
      <vt:lpstr>Arial</vt:lpstr>
      <vt:lpstr>Franklin Gothic Medium</vt:lpstr>
      <vt:lpstr>Franklin Gothic Book</vt:lpstr>
      <vt:lpstr>Wingdings 2</vt:lpstr>
      <vt:lpstr>Calibri</vt:lpstr>
      <vt:lpstr>Wingdings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МДОУ-196</cp:lastModifiedBy>
  <cp:revision>97</cp:revision>
  <dcterms:created xsi:type="dcterms:W3CDTF">2007-09-18T00:56:39Z</dcterms:created>
  <dcterms:modified xsi:type="dcterms:W3CDTF">2021-07-15T11:22:27Z</dcterms:modified>
</cp:coreProperties>
</file>